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1" r:id="rId8"/>
    <p:sldId id="262" r:id="rId9"/>
    <p:sldId id="264" r:id="rId10"/>
    <p:sldId id="265" r:id="rId11"/>
    <p:sldId id="268" r:id="rId12"/>
    <p:sldId id="269" r:id="rId13"/>
    <p:sldId id="270" r:id="rId14"/>
    <p:sldId id="271" r:id="rId15"/>
    <p:sldId id="272" r:id="rId16"/>
    <p:sldId id="266" r:id="rId17"/>
    <p:sldId id="267"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BF183E-1426-4C32-890A-BD0EF4F2355F}"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A606D-66C2-4234-A03F-7243F64A3204}" type="slidenum">
              <a:rPr lang="en-US" smtClean="0"/>
              <a:t>‹#›</a:t>
            </a:fld>
            <a:endParaRPr lang="en-US"/>
          </a:p>
        </p:txBody>
      </p:sp>
    </p:spTree>
    <p:extLst>
      <p:ext uri="{BB962C8B-B14F-4D97-AF65-F5344CB8AC3E}">
        <p14:creationId xmlns:p14="http://schemas.microsoft.com/office/powerpoint/2010/main" val="899577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BF183E-1426-4C32-890A-BD0EF4F2355F}"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A606D-66C2-4234-A03F-7243F64A3204}" type="slidenum">
              <a:rPr lang="en-US" smtClean="0"/>
              <a:t>‹#›</a:t>
            </a:fld>
            <a:endParaRPr lang="en-US"/>
          </a:p>
        </p:txBody>
      </p:sp>
    </p:spTree>
    <p:extLst>
      <p:ext uri="{BB962C8B-B14F-4D97-AF65-F5344CB8AC3E}">
        <p14:creationId xmlns:p14="http://schemas.microsoft.com/office/powerpoint/2010/main" val="3367895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BF183E-1426-4C32-890A-BD0EF4F2355F}"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A606D-66C2-4234-A03F-7243F64A3204}" type="slidenum">
              <a:rPr lang="en-US" smtClean="0"/>
              <a:t>‹#›</a:t>
            </a:fld>
            <a:endParaRPr lang="en-US"/>
          </a:p>
        </p:txBody>
      </p:sp>
    </p:spTree>
    <p:extLst>
      <p:ext uri="{BB962C8B-B14F-4D97-AF65-F5344CB8AC3E}">
        <p14:creationId xmlns:p14="http://schemas.microsoft.com/office/powerpoint/2010/main" val="4208441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BF183E-1426-4C32-890A-BD0EF4F2355F}"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A606D-66C2-4234-A03F-7243F64A3204}" type="slidenum">
              <a:rPr lang="en-US" smtClean="0"/>
              <a:t>‹#›</a:t>
            </a:fld>
            <a:endParaRPr lang="en-US"/>
          </a:p>
        </p:txBody>
      </p:sp>
    </p:spTree>
    <p:extLst>
      <p:ext uri="{BB962C8B-B14F-4D97-AF65-F5344CB8AC3E}">
        <p14:creationId xmlns:p14="http://schemas.microsoft.com/office/powerpoint/2010/main" val="2317554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0BF183E-1426-4C32-890A-BD0EF4F2355F}"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A606D-66C2-4234-A03F-7243F64A3204}" type="slidenum">
              <a:rPr lang="en-US" smtClean="0"/>
              <a:t>‹#›</a:t>
            </a:fld>
            <a:endParaRPr lang="en-US"/>
          </a:p>
        </p:txBody>
      </p:sp>
    </p:spTree>
    <p:extLst>
      <p:ext uri="{BB962C8B-B14F-4D97-AF65-F5344CB8AC3E}">
        <p14:creationId xmlns:p14="http://schemas.microsoft.com/office/powerpoint/2010/main" val="871961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BF183E-1426-4C32-890A-BD0EF4F2355F}" type="datetimeFigureOut">
              <a:rPr lang="en-US" smtClean="0"/>
              <a:t>10/23/2018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A606D-66C2-4234-A03F-7243F64A3204}" type="slidenum">
              <a:rPr lang="en-US" smtClean="0"/>
              <a:t>‹#›</a:t>
            </a:fld>
            <a:endParaRPr lang="en-US"/>
          </a:p>
        </p:txBody>
      </p:sp>
    </p:spTree>
    <p:extLst>
      <p:ext uri="{BB962C8B-B14F-4D97-AF65-F5344CB8AC3E}">
        <p14:creationId xmlns:p14="http://schemas.microsoft.com/office/powerpoint/2010/main" val="1450881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BF183E-1426-4C32-890A-BD0EF4F2355F}" type="datetimeFigureOut">
              <a:rPr lang="en-US" smtClean="0"/>
              <a:t>10/23/2018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2A606D-66C2-4234-A03F-7243F64A3204}" type="slidenum">
              <a:rPr lang="en-US" smtClean="0"/>
              <a:t>‹#›</a:t>
            </a:fld>
            <a:endParaRPr lang="en-US"/>
          </a:p>
        </p:txBody>
      </p:sp>
    </p:spTree>
    <p:extLst>
      <p:ext uri="{BB962C8B-B14F-4D97-AF65-F5344CB8AC3E}">
        <p14:creationId xmlns:p14="http://schemas.microsoft.com/office/powerpoint/2010/main" val="1929975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BF183E-1426-4C32-890A-BD0EF4F2355F}" type="datetimeFigureOut">
              <a:rPr lang="en-US" smtClean="0"/>
              <a:t>10/23/2018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2A606D-66C2-4234-A03F-7243F64A3204}" type="slidenum">
              <a:rPr lang="en-US" smtClean="0"/>
              <a:t>‹#›</a:t>
            </a:fld>
            <a:endParaRPr lang="en-US"/>
          </a:p>
        </p:txBody>
      </p:sp>
    </p:spTree>
    <p:extLst>
      <p:ext uri="{BB962C8B-B14F-4D97-AF65-F5344CB8AC3E}">
        <p14:creationId xmlns:p14="http://schemas.microsoft.com/office/powerpoint/2010/main" val="3879991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BF183E-1426-4C32-890A-BD0EF4F2355F}" type="datetimeFigureOut">
              <a:rPr lang="en-US" smtClean="0"/>
              <a:t>10/23/2018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2A606D-66C2-4234-A03F-7243F64A3204}" type="slidenum">
              <a:rPr lang="en-US" smtClean="0"/>
              <a:t>‹#›</a:t>
            </a:fld>
            <a:endParaRPr lang="en-US"/>
          </a:p>
        </p:txBody>
      </p:sp>
    </p:spTree>
    <p:extLst>
      <p:ext uri="{BB962C8B-B14F-4D97-AF65-F5344CB8AC3E}">
        <p14:creationId xmlns:p14="http://schemas.microsoft.com/office/powerpoint/2010/main" val="2187361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BF183E-1426-4C32-890A-BD0EF4F2355F}" type="datetimeFigureOut">
              <a:rPr lang="en-US" smtClean="0"/>
              <a:t>10/23/2018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A606D-66C2-4234-A03F-7243F64A3204}" type="slidenum">
              <a:rPr lang="en-US" smtClean="0"/>
              <a:t>‹#›</a:t>
            </a:fld>
            <a:endParaRPr lang="en-US"/>
          </a:p>
        </p:txBody>
      </p:sp>
    </p:spTree>
    <p:extLst>
      <p:ext uri="{BB962C8B-B14F-4D97-AF65-F5344CB8AC3E}">
        <p14:creationId xmlns:p14="http://schemas.microsoft.com/office/powerpoint/2010/main" val="2095224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BF183E-1426-4C32-890A-BD0EF4F2355F}" type="datetimeFigureOut">
              <a:rPr lang="en-US" smtClean="0"/>
              <a:t>10/23/2018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A606D-66C2-4234-A03F-7243F64A3204}" type="slidenum">
              <a:rPr lang="en-US" smtClean="0"/>
              <a:t>‹#›</a:t>
            </a:fld>
            <a:endParaRPr lang="en-US"/>
          </a:p>
        </p:txBody>
      </p:sp>
    </p:spTree>
    <p:extLst>
      <p:ext uri="{BB962C8B-B14F-4D97-AF65-F5344CB8AC3E}">
        <p14:creationId xmlns:p14="http://schemas.microsoft.com/office/powerpoint/2010/main" val="1575499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BF183E-1426-4C32-890A-BD0EF4F2355F}" type="datetimeFigureOut">
              <a:rPr lang="en-US" smtClean="0"/>
              <a:t>10/23/2018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2A606D-66C2-4234-A03F-7243F64A3204}" type="slidenum">
              <a:rPr lang="en-US" smtClean="0"/>
              <a:t>‹#›</a:t>
            </a:fld>
            <a:endParaRPr lang="en-US"/>
          </a:p>
        </p:txBody>
      </p:sp>
    </p:spTree>
    <p:extLst>
      <p:ext uri="{BB962C8B-B14F-4D97-AF65-F5344CB8AC3E}">
        <p14:creationId xmlns:p14="http://schemas.microsoft.com/office/powerpoint/2010/main" val="1707845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25 Test</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43636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Czechoslovakia, Hungary, Bulgaria</a:t>
            </a:r>
            <a:endParaRPr lang="en-US" dirty="0"/>
          </a:p>
        </p:txBody>
      </p:sp>
    </p:spTree>
    <p:extLst>
      <p:ext uri="{BB962C8B-B14F-4D97-AF65-F5344CB8AC3E}">
        <p14:creationId xmlns:p14="http://schemas.microsoft.com/office/powerpoint/2010/main" val="11527856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Yalta Conference</a:t>
            </a:r>
            <a:endParaRPr lang="en-US" dirty="0"/>
          </a:p>
        </p:txBody>
      </p:sp>
    </p:spTree>
    <p:extLst>
      <p:ext uri="{BB962C8B-B14F-4D97-AF65-F5344CB8AC3E}">
        <p14:creationId xmlns:p14="http://schemas.microsoft.com/office/powerpoint/2010/main" val="19100987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a:t>
            </a:r>
            <a:r>
              <a:rPr lang="en-US" dirty="0"/>
              <a:t>Yalta Conference was led by the 'Big Three' heads of government consisting of Franklin D. Roosevelt, Winston Churchill and Joseph Stalin. </a:t>
            </a:r>
            <a:endParaRPr lang="en-US" dirty="0" smtClean="0"/>
          </a:p>
          <a:p>
            <a:r>
              <a:rPr lang="en-US" dirty="0" smtClean="0"/>
              <a:t>The </a:t>
            </a:r>
            <a:r>
              <a:rPr lang="en-US" dirty="0"/>
              <a:t>war in Europe was nearly over and the purpose of the Yalta Conference was to discuss the unconditional surrender and occupation of Nazi Germany, the defeat of Japan and peace plans for the post war world. </a:t>
            </a:r>
            <a:endParaRPr lang="en-US" dirty="0" smtClean="0"/>
          </a:p>
          <a:p>
            <a:r>
              <a:rPr lang="en-US" dirty="0" smtClean="0"/>
              <a:t>Several </a:t>
            </a:r>
            <a:r>
              <a:rPr lang="en-US" dirty="0"/>
              <a:t>agreements reached during the Yalta Conference were broken and led to tensions between the United States and Russia and the start of the Cold War.</a:t>
            </a:r>
          </a:p>
        </p:txBody>
      </p:sp>
    </p:spTree>
    <p:extLst>
      <p:ext uri="{BB962C8B-B14F-4D97-AF65-F5344CB8AC3E}">
        <p14:creationId xmlns:p14="http://schemas.microsoft.com/office/powerpoint/2010/main" val="11929268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Potsdam </a:t>
            </a:r>
            <a:endParaRPr lang="en-US" dirty="0"/>
          </a:p>
        </p:txBody>
      </p:sp>
    </p:spTree>
    <p:extLst>
      <p:ext uri="{BB962C8B-B14F-4D97-AF65-F5344CB8AC3E}">
        <p14:creationId xmlns:p14="http://schemas.microsoft.com/office/powerpoint/2010/main" val="12640718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Truman who know succeeded Roosevelt left Potsdam thinking that the Soviets were planning “world conquest” and their alliance with the Soviet Union was falling apart. </a:t>
            </a:r>
          </a:p>
          <a:p>
            <a:r>
              <a:rPr lang="en-US" dirty="0"/>
              <a:t>M</a:t>
            </a:r>
            <a:r>
              <a:rPr lang="en-US" dirty="0" smtClean="0"/>
              <a:t>eeting of the Soviet Union, the United Kingdom and the United States in Potsdam, Germany from July 17 to August 2, 1945. The Prime Minister of the United Kingdom (Winston Churchill), the President of the United States (Harry S. Truman) and the leader of the USSR (</a:t>
            </a:r>
            <a:r>
              <a:rPr lang="en-US" dirty="0" err="1" smtClean="0"/>
              <a:t>Josif</a:t>
            </a:r>
            <a:r>
              <a:rPr lang="en-US" dirty="0" smtClean="0"/>
              <a:t> Stalin), all met to talk about Germany on July 1945 and were going to discuss what should happen to it now that the Second World War was over.</a:t>
            </a:r>
          </a:p>
        </p:txBody>
      </p:sp>
    </p:spTree>
    <p:extLst>
      <p:ext uri="{BB962C8B-B14F-4D97-AF65-F5344CB8AC3E}">
        <p14:creationId xmlns:p14="http://schemas.microsoft.com/office/powerpoint/2010/main" val="42656853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The first conference was held at Yalta, but the allies did not agree on anything very important. However, a lot had happened since the Yalta Conference. </a:t>
            </a:r>
          </a:p>
          <a:p>
            <a:r>
              <a:rPr lang="en-US" dirty="0" smtClean="0"/>
              <a:t>Firstly, the USA had a new president named Harry Truman. He was much tougher on Communism than the previous president, Roosevelt, had been. This was a problem for Stalin. </a:t>
            </a:r>
          </a:p>
          <a:p>
            <a:r>
              <a:rPr lang="en-US" dirty="0" smtClean="0"/>
              <a:t>Churchill had been voted out and was replaced by Clement Attlee (British Prime minister). </a:t>
            </a:r>
          </a:p>
          <a:p>
            <a:r>
              <a:rPr lang="en-US" dirty="0" smtClean="0"/>
              <a:t>Stalin saw himself as far more experienced than these new leaders. Stalin also caused trouble, as some of what the allies agreed on at Yalta was that Poland should have a neutral government. </a:t>
            </a:r>
          </a:p>
          <a:p>
            <a:r>
              <a:rPr lang="en-US" dirty="0" smtClean="0"/>
              <a:t>Stalin had killed the neutral government leaders and replaced them with ones that would listen to him. This meant that there were a lot of problems at Potsdam. </a:t>
            </a:r>
          </a:p>
          <a:p>
            <a:endParaRPr lang="en-US" dirty="0"/>
          </a:p>
        </p:txBody>
      </p:sp>
    </p:spTree>
    <p:extLst>
      <p:ext uri="{BB962C8B-B14F-4D97-AF65-F5344CB8AC3E}">
        <p14:creationId xmlns:p14="http://schemas.microsoft.com/office/powerpoint/2010/main" val="42421497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Define the Cold War</a:t>
            </a:r>
            <a:endParaRPr lang="en-US" dirty="0"/>
          </a:p>
        </p:txBody>
      </p:sp>
    </p:spTree>
    <p:extLst>
      <p:ext uri="{BB962C8B-B14F-4D97-AF65-F5344CB8AC3E}">
        <p14:creationId xmlns:p14="http://schemas.microsoft.com/office/powerpoint/2010/main" val="34908396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World wide rivalry between U.S. and Soviets. </a:t>
            </a:r>
            <a:endParaRPr lang="en-US" dirty="0"/>
          </a:p>
        </p:txBody>
      </p:sp>
    </p:spTree>
    <p:extLst>
      <p:ext uri="{BB962C8B-B14F-4D97-AF65-F5344CB8AC3E}">
        <p14:creationId xmlns:p14="http://schemas.microsoft.com/office/powerpoint/2010/main" val="29013356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was the famous Iron Curtain Speech? </a:t>
            </a:r>
            <a:endParaRPr lang="en-US" dirty="0"/>
          </a:p>
        </p:txBody>
      </p:sp>
    </p:spTree>
    <p:extLst>
      <p:ext uri="{BB962C8B-B14F-4D97-AF65-F5344CB8AC3E}">
        <p14:creationId xmlns:p14="http://schemas.microsoft.com/office/powerpoint/2010/main" val="11604034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On March 1946 Churchill gave this famous speech about the “Iron Curtain”</a:t>
            </a:r>
          </a:p>
          <a:p>
            <a:r>
              <a:rPr lang="en-US" dirty="0" smtClean="0"/>
              <a:t>The iron curtain was a descriptive term or symbol used to describe the border between the communist and democratic countries of Europe. The idea of the iron curtain was that it kept information and people from crossing from the communist east to the democratic west. </a:t>
            </a:r>
            <a:endParaRPr lang="en-US" dirty="0"/>
          </a:p>
        </p:txBody>
      </p:sp>
    </p:spTree>
    <p:extLst>
      <p:ext uri="{BB962C8B-B14F-4D97-AF65-F5344CB8AC3E}">
        <p14:creationId xmlns:p14="http://schemas.microsoft.com/office/powerpoint/2010/main" val="22015807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United States and Nazi Germany had been united in only what way?</a:t>
            </a:r>
            <a:endParaRPr lang="en-US" dirty="0"/>
          </a:p>
        </p:txBody>
      </p:sp>
    </p:spTree>
    <p:extLst>
      <p:ext uri="{BB962C8B-B14F-4D97-AF65-F5344CB8AC3E}">
        <p14:creationId xmlns:p14="http://schemas.microsoft.com/office/powerpoint/2010/main" val="30432271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events caused President Truman to propose what became known as the Truman Doctrine?</a:t>
            </a:r>
            <a:endParaRPr lang="en-US" dirty="0"/>
          </a:p>
        </p:txBody>
      </p:sp>
    </p:spTree>
    <p:extLst>
      <p:ext uri="{BB962C8B-B14F-4D97-AF65-F5344CB8AC3E}">
        <p14:creationId xmlns:p14="http://schemas.microsoft.com/office/powerpoint/2010/main" val="34489401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Greek and Turkish government were trying to keep communists from taking over.</a:t>
            </a:r>
          </a:p>
          <a:p>
            <a:r>
              <a:rPr lang="en-US" dirty="0" smtClean="0"/>
              <a:t>The Truman Doctrine was an effort to stop the spread of communism. It said that the United States would help countries that were threatened by "armed minorities or outside pressures". </a:t>
            </a:r>
            <a:endParaRPr lang="en-US" dirty="0"/>
          </a:p>
        </p:txBody>
      </p:sp>
    </p:spTree>
    <p:extLst>
      <p:ext uri="{BB962C8B-B14F-4D97-AF65-F5344CB8AC3E}">
        <p14:creationId xmlns:p14="http://schemas.microsoft.com/office/powerpoint/2010/main" val="22738070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Why did George Kennan think that containment would work against the Soviet expansion?</a:t>
            </a:r>
            <a:endParaRPr lang="en-US" dirty="0"/>
          </a:p>
        </p:txBody>
      </p:sp>
    </p:spTree>
    <p:extLst>
      <p:ext uri="{BB962C8B-B14F-4D97-AF65-F5344CB8AC3E}">
        <p14:creationId xmlns:p14="http://schemas.microsoft.com/office/powerpoint/2010/main" val="40234360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Kennan did not believe the Soviets would go as far as to put their own country in danger of war, so if the U.S. was patient in containing Soviet expansion it would win in the end. </a:t>
            </a:r>
          </a:p>
          <a:p>
            <a:endParaRPr lang="en-US" dirty="0"/>
          </a:p>
          <a:p>
            <a:r>
              <a:rPr lang="en-US" dirty="0" smtClean="0"/>
              <a:t>**George Frost Kennan (February 16, 1904 – March 17, 2005) was an American </a:t>
            </a:r>
            <a:r>
              <a:rPr lang="en-US" b="1" dirty="0" smtClean="0"/>
              <a:t>diplomat</a:t>
            </a:r>
            <a:r>
              <a:rPr lang="en-US" dirty="0" smtClean="0"/>
              <a:t> and </a:t>
            </a:r>
            <a:r>
              <a:rPr lang="en-US" b="1" dirty="0" smtClean="0"/>
              <a:t>historian</a:t>
            </a:r>
            <a:r>
              <a:rPr lang="en-US" dirty="0" smtClean="0"/>
              <a:t>. He was known best as an advocate of a policy of containment of Soviet expansion during the Cold War on which he later reversed himself.</a:t>
            </a:r>
            <a:endParaRPr lang="en-US" dirty="0"/>
          </a:p>
        </p:txBody>
      </p:sp>
    </p:spTree>
    <p:extLst>
      <p:ext uri="{BB962C8B-B14F-4D97-AF65-F5344CB8AC3E}">
        <p14:creationId xmlns:p14="http://schemas.microsoft.com/office/powerpoint/2010/main" val="11075997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Marshall Plan</a:t>
            </a:r>
          </a:p>
          <a:p>
            <a:endParaRPr lang="en-US" dirty="0"/>
          </a:p>
        </p:txBody>
      </p:sp>
    </p:spTree>
    <p:extLst>
      <p:ext uri="{BB962C8B-B14F-4D97-AF65-F5344CB8AC3E}">
        <p14:creationId xmlns:p14="http://schemas.microsoft.com/office/powerpoint/2010/main" val="8643247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Recovery plan for Europe.</a:t>
            </a:r>
          </a:p>
          <a:p>
            <a:r>
              <a:rPr lang="en-US" dirty="0" smtClean="0"/>
              <a:t>U.S. policy giving massive loans and grants to Western Europe.</a:t>
            </a:r>
          </a:p>
          <a:p>
            <a:r>
              <a:rPr lang="en-US" dirty="0" smtClean="0"/>
              <a:t>Make European countries strong enough to start buying American goods. </a:t>
            </a:r>
            <a:endParaRPr lang="en-US" dirty="0"/>
          </a:p>
        </p:txBody>
      </p:sp>
    </p:spTree>
    <p:extLst>
      <p:ext uri="{BB962C8B-B14F-4D97-AF65-F5344CB8AC3E}">
        <p14:creationId xmlns:p14="http://schemas.microsoft.com/office/powerpoint/2010/main" val="21345986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NATO</a:t>
            </a:r>
          </a:p>
          <a:p>
            <a:r>
              <a:rPr lang="en-US" dirty="0" smtClean="0"/>
              <a:t>Warsaw Pact</a:t>
            </a:r>
            <a:endParaRPr lang="en-US" dirty="0"/>
          </a:p>
        </p:txBody>
      </p:sp>
    </p:spTree>
    <p:extLst>
      <p:ext uri="{BB962C8B-B14F-4D97-AF65-F5344CB8AC3E}">
        <p14:creationId xmlns:p14="http://schemas.microsoft.com/office/powerpoint/2010/main" val="9336942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NATO military alliance of U.S. and countries of Western Europe.</a:t>
            </a:r>
          </a:p>
          <a:p>
            <a:r>
              <a:rPr lang="en-US" dirty="0" smtClean="0"/>
              <a:t>Warsaw Pact: military alliance of Soviet Union and </a:t>
            </a:r>
            <a:r>
              <a:rPr lang="en-US" dirty="0" err="1" smtClean="0"/>
              <a:t>Satelitte</a:t>
            </a:r>
            <a:r>
              <a:rPr lang="en-US" dirty="0" smtClean="0"/>
              <a:t> States. </a:t>
            </a:r>
          </a:p>
          <a:p>
            <a:r>
              <a:rPr lang="en-US" dirty="0" smtClean="0"/>
              <a:t>They were both examples of military alliance made for collective security (mutual military assistance)</a:t>
            </a:r>
            <a:endParaRPr lang="en-US" dirty="0"/>
          </a:p>
        </p:txBody>
      </p:sp>
    </p:spTree>
    <p:extLst>
      <p:ext uri="{BB962C8B-B14F-4D97-AF65-F5344CB8AC3E}">
        <p14:creationId xmlns:p14="http://schemas.microsoft.com/office/powerpoint/2010/main" val="32566673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2: Korean War</a:t>
            </a:r>
            <a:endParaRPr lang="en-US" dirty="0"/>
          </a:p>
        </p:txBody>
      </p:sp>
      <p:sp>
        <p:nvSpPr>
          <p:cNvPr id="3" name="Content Placeholder 2"/>
          <p:cNvSpPr>
            <a:spLocks noGrp="1"/>
          </p:cNvSpPr>
          <p:nvPr>
            <p:ph idx="1"/>
          </p:nvPr>
        </p:nvSpPr>
        <p:spPr/>
        <p:txBody>
          <a:bodyPr/>
          <a:lstStyle/>
          <a:p>
            <a:r>
              <a:rPr lang="en-US" dirty="0" smtClean="0"/>
              <a:t>Civil War divides China: who was Jiang </a:t>
            </a:r>
            <a:r>
              <a:rPr lang="en-US" dirty="0" err="1" smtClean="0"/>
              <a:t>Jieshi</a:t>
            </a:r>
            <a:r>
              <a:rPr lang="en-US" dirty="0" smtClean="0"/>
              <a:t>? Mao Zedong?</a:t>
            </a:r>
            <a:endParaRPr lang="en-US" dirty="0"/>
          </a:p>
        </p:txBody>
      </p:sp>
    </p:spTree>
    <p:extLst>
      <p:ext uri="{BB962C8B-B14F-4D97-AF65-F5344CB8AC3E}">
        <p14:creationId xmlns:p14="http://schemas.microsoft.com/office/powerpoint/2010/main" val="4488597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Jiang </a:t>
            </a:r>
            <a:r>
              <a:rPr lang="en-US" dirty="0" err="1" smtClean="0"/>
              <a:t>Jieshi</a:t>
            </a:r>
            <a:r>
              <a:rPr lang="en-US" dirty="0" smtClean="0"/>
              <a:t>, nationalist leader, had been fighting a civil war against communist led Mao Zedong.</a:t>
            </a:r>
          </a:p>
          <a:p>
            <a:r>
              <a:rPr lang="en-US" dirty="0" smtClean="0"/>
              <a:t>U.S. backed Nationalists led by Jiang</a:t>
            </a:r>
          </a:p>
          <a:p>
            <a:r>
              <a:rPr lang="en-US" dirty="0" smtClean="0"/>
              <a:t>Leaders feared Nationalist defeat would create communist superpower. </a:t>
            </a:r>
          </a:p>
          <a:p>
            <a:r>
              <a:rPr lang="en-US" dirty="0" smtClean="0"/>
              <a:t>Who won?</a:t>
            </a:r>
            <a:endParaRPr lang="en-US" dirty="0"/>
          </a:p>
        </p:txBody>
      </p:sp>
    </p:spTree>
    <p:extLst>
      <p:ext uri="{BB962C8B-B14F-4D97-AF65-F5344CB8AC3E}">
        <p14:creationId xmlns:p14="http://schemas.microsoft.com/office/powerpoint/2010/main" val="34060418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Opposition to Nazi Germany</a:t>
            </a:r>
            <a:endParaRPr lang="en-US" dirty="0"/>
          </a:p>
        </p:txBody>
      </p:sp>
    </p:spTree>
    <p:extLst>
      <p:ext uri="{BB962C8B-B14F-4D97-AF65-F5344CB8AC3E}">
        <p14:creationId xmlns:p14="http://schemas.microsoft.com/office/powerpoint/2010/main" val="20615893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Mao and communist party won all of mainland China and Chiang and the Nationalists fled to Taiwan.</a:t>
            </a:r>
            <a:endParaRPr lang="en-US" dirty="0"/>
          </a:p>
        </p:txBody>
      </p:sp>
    </p:spTree>
    <p:extLst>
      <p:ext uri="{BB962C8B-B14F-4D97-AF65-F5344CB8AC3E}">
        <p14:creationId xmlns:p14="http://schemas.microsoft.com/office/powerpoint/2010/main" val="12411874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Americans Fight in Korea</a:t>
            </a:r>
            <a:endParaRPr lang="en-US" dirty="0"/>
          </a:p>
        </p:txBody>
      </p:sp>
      <p:sp>
        <p:nvSpPr>
          <p:cNvPr id="3" name="Content Placeholder 2"/>
          <p:cNvSpPr>
            <a:spLocks noGrp="1"/>
          </p:cNvSpPr>
          <p:nvPr>
            <p:ph idx="1"/>
          </p:nvPr>
        </p:nvSpPr>
        <p:spPr/>
        <p:txBody>
          <a:bodyPr/>
          <a:lstStyle/>
          <a:p>
            <a:r>
              <a:rPr lang="en-US" dirty="0" smtClean="0"/>
              <a:t>Hot or cold war??</a:t>
            </a:r>
            <a:endParaRPr lang="en-US" dirty="0"/>
          </a:p>
        </p:txBody>
      </p:sp>
    </p:spTree>
    <p:extLst>
      <p:ext uri="{BB962C8B-B14F-4D97-AF65-F5344CB8AC3E}">
        <p14:creationId xmlns:p14="http://schemas.microsoft.com/office/powerpoint/2010/main" val="24214269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One place on the globe where the cold war was “hot</a:t>
            </a:r>
            <a:r>
              <a:rPr lang="en-US" dirty="0" smtClean="0"/>
              <a:t>” and U.S. soldiers fought and died was Korea.</a:t>
            </a:r>
          </a:p>
          <a:p>
            <a:r>
              <a:rPr lang="en-US" dirty="0" smtClean="0"/>
              <a:t>What even began conflict on Korean peninsula?</a:t>
            </a:r>
          </a:p>
          <a:p>
            <a:endParaRPr lang="en-US" dirty="0"/>
          </a:p>
        </p:txBody>
      </p:sp>
    </p:spTree>
    <p:extLst>
      <p:ext uri="{BB962C8B-B14F-4D97-AF65-F5344CB8AC3E}">
        <p14:creationId xmlns:p14="http://schemas.microsoft.com/office/powerpoint/2010/main" val="22492937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June 25, 1950 North Korean forces attacked across the 37</a:t>
            </a:r>
            <a:r>
              <a:rPr lang="en-US" baseline="30000" dirty="0" smtClean="0"/>
              <a:t>th</a:t>
            </a:r>
            <a:r>
              <a:rPr lang="en-US" dirty="0" smtClean="0"/>
              <a:t> parallel</a:t>
            </a:r>
          </a:p>
          <a:p>
            <a:r>
              <a:rPr lang="en-US" dirty="0" smtClean="0"/>
              <a:t>Did U.S forces aid South Korea?</a:t>
            </a:r>
            <a:endParaRPr lang="en-US" dirty="0"/>
          </a:p>
        </p:txBody>
      </p:sp>
    </p:spTree>
    <p:extLst>
      <p:ext uri="{BB962C8B-B14F-4D97-AF65-F5344CB8AC3E}">
        <p14:creationId xmlns:p14="http://schemas.microsoft.com/office/powerpoint/2010/main" val="24547304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Yes! How did MacArthur drive back the North Koreans?</a:t>
            </a:r>
            <a:endParaRPr lang="en-US" dirty="0"/>
          </a:p>
        </p:txBody>
      </p:sp>
    </p:spTree>
    <p:extLst>
      <p:ext uri="{BB962C8B-B14F-4D97-AF65-F5344CB8AC3E}">
        <p14:creationId xmlns:p14="http://schemas.microsoft.com/office/powerpoint/2010/main" val="396849106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Surprised the North Koreans at Inchon and the communist forces fled to North Korea</a:t>
            </a:r>
          </a:p>
          <a:p>
            <a:r>
              <a:rPr lang="en-US" b="1" dirty="0"/>
              <a:t>General George MacArthur led the UN forces on an attack at the Battle of Inchon. The Battle was a success and MacArthur was able to move in and route much of the North Korean army. He soon had retaken control of the city of Seoul as well as South Korea back up to the 38th parallel.</a:t>
            </a:r>
          </a:p>
          <a:p>
            <a:r>
              <a:rPr lang="en-US" dirty="0"/>
              <a:t>MacArthur continued to be aggressive and pushed the North Koreans all the way to the northern border. </a:t>
            </a:r>
          </a:p>
          <a:p>
            <a:r>
              <a:rPr lang="en-US" dirty="0"/>
              <a:t>However, the Chinese were not happy with this and sent their army to enter the war. </a:t>
            </a:r>
          </a:p>
          <a:p>
            <a:r>
              <a:rPr lang="en-US" dirty="0"/>
              <a:t>At this point President Truman replaced MacArthur</a:t>
            </a:r>
          </a:p>
        </p:txBody>
      </p:sp>
    </p:spTree>
    <p:extLst>
      <p:ext uri="{BB962C8B-B14F-4D97-AF65-F5344CB8AC3E}">
        <p14:creationId xmlns:p14="http://schemas.microsoft.com/office/powerpoint/2010/main" val="36453892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China Forces a Stalemate</a:t>
            </a:r>
          </a:p>
        </p:txBody>
      </p:sp>
      <p:sp>
        <p:nvSpPr>
          <p:cNvPr id="3" name="Content Placeholder 2"/>
          <p:cNvSpPr>
            <a:spLocks noGrp="1"/>
          </p:cNvSpPr>
          <p:nvPr>
            <p:ph idx="1"/>
          </p:nvPr>
        </p:nvSpPr>
        <p:spPr/>
        <p:txBody>
          <a:bodyPr/>
          <a:lstStyle/>
          <a:p>
            <a:r>
              <a:rPr lang="en-US" dirty="0"/>
              <a:t>MacArthur attacked north of the 38</a:t>
            </a:r>
            <a:r>
              <a:rPr lang="en-US" baseline="30000" dirty="0"/>
              <a:t>th</a:t>
            </a:r>
            <a:r>
              <a:rPr lang="en-US" dirty="0"/>
              <a:t> parallel.</a:t>
            </a:r>
          </a:p>
          <a:p>
            <a:r>
              <a:rPr lang="en-US" dirty="0"/>
              <a:t>Allies advance the Chinese border at Yalu River.</a:t>
            </a:r>
          </a:p>
          <a:p>
            <a:r>
              <a:rPr lang="en-US" dirty="0"/>
              <a:t>300,000 Chinese soldiers attacked South Korean and U.S position.</a:t>
            </a:r>
          </a:p>
          <a:p>
            <a:r>
              <a:rPr lang="en-US" dirty="0"/>
              <a:t>China now in war</a:t>
            </a:r>
          </a:p>
          <a:p>
            <a:r>
              <a:rPr lang="en-US" dirty="0"/>
              <a:t>MacArthur favored invasion of China</a:t>
            </a:r>
          </a:p>
          <a:p>
            <a:r>
              <a:rPr lang="en-US" dirty="0"/>
              <a:t>Truman policy of limited war</a:t>
            </a:r>
          </a:p>
          <a:p>
            <a:r>
              <a:rPr lang="en-US" dirty="0"/>
              <a:t>MacArthur was let go for insubordination after writing letter to House of disagreement.</a:t>
            </a:r>
          </a:p>
          <a:p>
            <a:endParaRPr lang="en-US" dirty="0"/>
          </a:p>
        </p:txBody>
      </p:sp>
    </p:spTree>
    <p:extLst>
      <p:ext uri="{BB962C8B-B14F-4D97-AF65-F5344CB8AC3E}">
        <p14:creationId xmlns:p14="http://schemas.microsoft.com/office/powerpoint/2010/main" val="12808880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did Eisenhower promise he would do if he was elected in the 1952 election?</a:t>
            </a:r>
            <a:endParaRPr lang="en-US" dirty="0"/>
          </a:p>
        </p:txBody>
      </p:sp>
    </p:spTree>
    <p:extLst>
      <p:ext uri="{BB962C8B-B14F-4D97-AF65-F5344CB8AC3E}">
        <p14:creationId xmlns:p14="http://schemas.microsoft.com/office/powerpoint/2010/main" val="105333016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President Eisenhower promised if elected he would end the war.</a:t>
            </a:r>
          </a:p>
          <a:p>
            <a:r>
              <a:rPr lang="en-US" dirty="0"/>
              <a:t>Negotiations continued for much of the war, but President Truman did not want to appear weak. When Eisenhower became president, he was much more willing to offer concessions to end the war. </a:t>
            </a:r>
          </a:p>
          <a:p>
            <a:r>
              <a:rPr lang="en-US" dirty="0"/>
              <a:t>On July 27, 1953 a treaty was signed that ended the war. </a:t>
            </a:r>
          </a:p>
          <a:p>
            <a:endParaRPr lang="en-US" dirty="0"/>
          </a:p>
        </p:txBody>
      </p:sp>
    </p:spTree>
    <p:extLst>
      <p:ext uri="{BB962C8B-B14F-4D97-AF65-F5344CB8AC3E}">
        <p14:creationId xmlns:p14="http://schemas.microsoft.com/office/powerpoint/2010/main" val="62932146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3 The Cold War Expands</a:t>
            </a:r>
            <a:endParaRPr lang="en-US" dirty="0"/>
          </a:p>
        </p:txBody>
      </p:sp>
      <p:sp>
        <p:nvSpPr>
          <p:cNvPr id="3" name="Content Placeholder 2"/>
          <p:cNvSpPr>
            <a:spLocks noGrp="1"/>
          </p:cNvSpPr>
          <p:nvPr>
            <p:ph idx="1"/>
          </p:nvPr>
        </p:nvSpPr>
        <p:spPr/>
        <p:txBody>
          <a:bodyPr/>
          <a:lstStyle/>
          <a:p>
            <a:r>
              <a:rPr lang="en-US" dirty="0" smtClean="0"/>
              <a:t>What happened September 2 1949 in the Cold War that heightened tensions.</a:t>
            </a:r>
          </a:p>
          <a:p>
            <a:endParaRPr lang="en-US" dirty="0"/>
          </a:p>
        </p:txBody>
      </p:sp>
    </p:spTree>
    <p:extLst>
      <p:ext uri="{BB962C8B-B14F-4D97-AF65-F5344CB8AC3E}">
        <p14:creationId xmlns:p14="http://schemas.microsoft.com/office/powerpoint/2010/main" val="3532119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Describe the United States government</a:t>
            </a:r>
            <a:endParaRPr lang="en-US" dirty="0"/>
          </a:p>
        </p:txBody>
      </p:sp>
    </p:spTree>
    <p:extLst>
      <p:ext uri="{BB962C8B-B14F-4D97-AF65-F5344CB8AC3E}">
        <p14:creationId xmlns:p14="http://schemas.microsoft.com/office/powerpoint/2010/main" val="164086826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Instruments in an American B 29 </a:t>
            </a:r>
            <a:r>
              <a:rPr lang="en-US" dirty="0" err="1" smtClean="0"/>
              <a:t>aircrafr</a:t>
            </a:r>
            <a:r>
              <a:rPr lang="en-US" dirty="0" smtClean="0"/>
              <a:t> flying over Alaska detected atmospheric radiation.</a:t>
            </a:r>
          </a:p>
          <a:p>
            <a:r>
              <a:rPr lang="en-US" dirty="0" smtClean="0"/>
              <a:t>Conclusion: Soviet Union had set off an atomic bomb which changed soviet relations.</a:t>
            </a:r>
          </a:p>
          <a:p>
            <a:r>
              <a:rPr lang="en-US" dirty="0" smtClean="0"/>
              <a:t>Now the Americans no longer had a monopoly on atomic weaponry.</a:t>
            </a:r>
          </a:p>
          <a:p>
            <a:endParaRPr lang="en-US" dirty="0"/>
          </a:p>
        </p:txBody>
      </p:sp>
    </p:spTree>
    <p:extLst>
      <p:ext uri="{BB962C8B-B14F-4D97-AF65-F5344CB8AC3E}">
        <p14:creationId xmlns:p14="http://schemas.microsoft.com/office/powerpoint/2010/main" val="31350553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did Truman order 3 months later in response to Soviets ?</a:t>
            </a:r>
            <a:endParaRPr lang="en-US" dirty="0"/>
          </a:p>
        </p:txBody>
      </p:sp>
    </p:spTree>
    <p:extLst>
      <p:ext uri="{BB962C8B-B14F-4D97-AF65-F5344CB8AC3E}">
        <p14:creationId xmlns:p14="http://schemas.microsoft.com/office/powerpoint/2010/main" val="26878767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Truman orders H-bomb</a:t>
            </a:r>
          </a:p>
          <a:p>
            <a:r>
              <a:rPr lang="en-US" dirty="0"/>
              <a:t>Einstein and Oppenheimer opposed development stating it would lead to an arms race.</a:t>
            </a:r>
          </a:p>
          <a:p>
            <a:r>
              <a:rPr lang="en-US" dirty="0"/>
              <a:t>Tests by both sides</a:t>
            </a:r>
          </a:p>
          <a:p>
            <a:r>
              <a:rPr lang="en-US" dirty="0"/>
              <a:t>Atomic testing in the American west, at sites such as the Nevada desert, led to increased atmospheric radiation and long range health problems for people living in downwind of test sites.</a:t>
            </a:r>
          </a:p>
          <a:p>
            <a:pPr marL="0" indent="0">
              <a:buNone/>
            </a:pPr>
            <a:endParaRPr lang="en-US" dirty="0"/>
          </a:p>
        </p:txBody>
      </p:sp>
    </p:spTree>
    <p:extLst>
      <p:ext uri="{BB962C8B-B14F-4D97-AF65-F5344CB8AC3E}">
        <p14:creationId xmlns:p14="http://schemas.microsoft.com/office/powerpoint/2010/main" val="14152100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Oppenheimer and Einstein opposed </a:t>
            </a:r>
            <a:r>
              <a:rPr lang="en-US" dirty="0" err="1" smtClean="0"/>
              <a:t>Hbomb</a:t>
            </a:r>
            <a:r>
              <a:rPr lang="en-US" dirty="0" smtClean="0"/>
              <a:t> claiming it would only lead to a perpetual arms race. </a:t>
            </a:r>
          </a:p>
          <a:p>
            <a:r>
              <a:rPr lang="en-US" dirty="0" smtClean="0"/>
              <a:t>(claimed the U.S. and Soviet Union would continue developing powerful weapons)</a:t>
            </a:r>
            <a:endParaRPr lang="en-US" dirty="0"/>
          </a:p>
        </p:txBody>
      </p:sp>
    </p:spTree>
    <p:extLst>
      <p:ext uri="{BB962C8B-B14F-4D97-AF65-F5344CB8AC3E}">
        <p14:creationId xmlns:p14="http://schemas.microsoft.com/office/powerpoint/2010/main" val="13375207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a:t>
            </a:r>
            <a:r>
              <a:rPr lang="en-US" dirty="0" err="1" smtClean="0"/>
              <a:t>policys</a:t>
            </a:r>
            <a:r>
              <a:rPr lang="en-US" dirty="0" smtClean="0"/>
              <a:t> did Eisenhower introduce?</a:t>
            </a:r>
            <a:endParaRPr lang="en-US" dirty="0"/>
          </a:p>
        </p:txBody>
      </p:sp>
    </p:spTree>
    <p:extLst>
      <p:ext uri="{BB962C8B-B14F-4D97-AF65-F5344CB8AC3E}">
        <p14:creationId xmlns:p14="http://schemas.microsoft.com/office/powerpoint/2010/main" val="23244658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Eisenhower accepted much of Truman’s foreign policy.</a:t>
            </a:r>
          </a:p>
          <a:p>
            <a:r>
              <a:rPr lang="en-US" dirty="0"/>
              <a:t>Believed strongly in a policy to actively contain communism.</a:t>
            </a:r>
          </a:p>
          <a:p>
            <a:r>
              <a:rPr lang="en-US" dirty="0"/>
              <a:t>Secretary of State John Dulles, and experienced diplomat who had helped organize the United Nations after WWII. </a:t>
            </a:r>
          </a:p>
          <a:p>
            <a:r>
              <a:rPr lang="en-US" dirty="0"/>
              <a:t>Eisenhower believed that Truman's approach to foreign policy had dragged the United States into an endless series of conflicts begun by the Soviet Union</a:t>
            </a:r>
          </a:p>
        </p:txBody>
      </p:sp>
    </p:spTree>
    <p:extLst>
      <p:ext uri="{BB962C8B-B14F-4D97-AF65-F5344CB8AC3E}">
        <p14:creationId xmlns:p14="http://schemas.microsoft.com/office/powerpoint/2010/main" val="34995327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Focused on stockpiling nuclear weapons and building planes, </a:t>
            </a:r>
            <a:r>
              <a:rPr lang="en-US" dirty="0" err="1"/>
              <a:t>missles</a:t>
            </a:r>
            <a:r>
              <a:rPr lang="en-US" dirty="0"/>
              <a:t>, and submarines needed to deliver them.</a:t>
            </a:r>
          </a:p>
          <a:p>
            <a:r>
              <a:rPr lang="en-US" dirty="0"/>
              <a:t>Criticism:</a:t>
            </a:r>
          </a:p>
          <a:p>
            <a:pPr lvl="1"/>
            <a:r>
              <a:rPr lang="en-US" dirty="0"/>
              <a:t>Conservative: downgrading conventional forces would weaken American defense</a:t>
            </a:r>
          </a:p>
          <a:p>
            <a:pPr lvl="1"/>
            <a:r>
              <a:rPr lang="en-US" dirty="0"/>
              <a:t>Liberals feared that preparing for nuclear war made such a war more likely. </a:t>
            </a:r>
          </a:p>
          <a:p>
            <a:r>
              <a:rPr lang="en-US" b="1" dirty="0"/>
              <a:t>Mass Retaliation</a:t>
            </a:r>
            <a:r>
              <a:rPr lang="en-US" dirty="0"/>
              <a:t>: U.S. would respond to communist threats to its allies by threatening to use crushing. Overwhelming force, perhaps even nuclear weapons. </a:t>
            </a:r>
          </a:p>
          <a:p>
            <a:r>
              <a:rPr lang="en-US" dirty="0"/>
              <a:t>Dulles believed that only by going to the brink of war could the United States protect its allies, discourage communist aggression and prevent war. </a:t>
            </a:r>
            <a:r>
              <a:rPr lang="en-US" b="1" dirty="0" smtClean="0"/>
              <a:t>Brinkmanship (promoting peace by not backing down on brink of war)</a:t>
            </a:r>
            <a:endParaRPr lang="en-US" b="1" dirty="0"/>
          </a:p>
          <a:p>
            <a:pPr marL="0" indent="0">
              <a:buNone/>
            </a:pPr>
            <a:endParaRPr lang="en-US" dirty="0"/>
          </a:p>
        </p:txBody>
      </p:sp>
    </p:spTree>
    <p:extLst>
      <p:ext uri="{BB962C8B-B14F-4D97-AF65-F5344CB8AC3E}">
        <p14:creationId xmlns:p14="http://schemas.microsoft.com/office/powerpoint/2010/main" val="14875572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Who emerged as new head of Soviet Union after </a:t>
            </a:r>
            <a:r>
              <a:rPr lang="en-US" dirty="0" err="1" smtClean="0"/>
              <a:t>Stalins</a:t>
            </a:r>
            <a:r>
              <a:rPr lang="en-US" dirty="0" smtClean="0"/>
              <a:t> death?</a:t>
            </a:r>
            <a:endParaRPr lang="en-US" dirty="0"/>
          </a:p>
        </p:txBody>
      </p:sp>
    </p:spTree>
    <p:extLst>
      <p:ext uri="{BB962C8B-B14F-4D97-AF65-F5344CB8AC3E}">
        <p14:creationId xmlns:p14="http://schemas.microsoft.com/office/powerpoint/2010/main" val="22885674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76425"/>
            <a:ext cx="10515600" cy="4351338"/>
          </a:xfrm>
        </p:spPr>
        <p:txBody>
          <a:bodyPr/>
          <a:lstStyle/>
          <a:p>
            <a:r>
              <a:rPr lang="en-US" dirty="0"/>
              <a:t>Nikita Khrushchev- emerged as the new head of Soviet Union. </a:t>
            </a:r>
          </a:p>
          <a:p>
            <a:r>
              <a:rPr lang="en-US" dirty="0"/>
              <a:t>Communist</a:t>
            </a:r>
          </a:p>
          <a:p>
            <a:r>
              <a:rPr lang="en-US" dirty="0"/>
              <a:t>Determined opponent of the U.S. </a:t>
            </a:r>
          </a:p>
        </p:txBody>
      </p:sp>
    </p:spTree>
    <p:extLst>
      <p:ext uri="{BB962C8B-B14F-4D97-AF65-F5344CB8AC3E}">
        <p14:creationId xmlns:p14="http://schemas.microsoft.com/office/powerpoint/2010/main" val="37074916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Suez Canal</a:t>
            </a:r>
            <a:endParaRPr lang="en-US" dirty="0"/>
          </a:p>
        </p:txBody>
      </p:sp>
    </p:spTree>
    <p:extLst>
      <p:ext uri="{BB962C8B-B14F-4D97-AF65-F5344CB8AC3E}">
        <p14:creationId xmlns:p14="http://schemas.microsoft.com/office/powerpoint/2010/main" val="3397562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Capitalist Democracy: Citizens believed in free elections, economic and religious freedom, private property, and respect for individual differences. </a:t>
            </a:r>
            <a:endParaRPr lang="en-US" dirty="0"/>
          </a:p>
        </p:txBody>
      </p:sp>
    </p:spTree>
    <p:extLst>
      <p:ext uri="{BB962C8B-B14F-4D97-AF65-F5344CB8AC3E}">
        <p14:creationId xmlns:p14="http://schemas.microsoft.com/office/powerpoint/2010/main" val="217583339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Egypts</a:t>
            </a:r>
            <a:r>
              <a:rPr lang="en-US" dirty="0"/>
              <a:t> president Gamal Nasser tried to use the U.S. Soviet rivalry to his advantage.</a:t>
            </a:r>
          </a:p>
          <a:p>
            <a:r>
              <a:rPr lang="en-US" dirty="0"/>
              <a:t>The Suez Crisis was an event in the Middle East in 1956. It began with Egypt taking control of the Suez Canal which was followed by a military attack from Israel, France, and Great Britain. </a:t>
            </a:r>
          </a:p>
          <a:p>
            <a:r>
              <a:rPr lang="en-US" dirty="0"/>
              <a:t>The </a:t>
            </a:r>
            <a:r>
              <a:rPr lang="en-US" b="1" dirty="0"/>
              <a:t>canal</a:t>
            </a:r>
            <a:r>
              <a:rPr lang="en-US" dirty="0"/>
              <a:t> had been owned by the </a:t>
            </a:r>
            <a:r>
              <a:rPr lang="en-US" b="1" dirty="0"/>
              <a:t>Suez Canal</a:t>
            </a:r>
            <a:r>
              <a:rPr lang="en-US" dirty="0"/>
              <a:t> Company, which was controlled by French and British interests</a:t>
            </a:r>
          </a:p>
          <a:p>
            <a:r>
              <a:rPr lang="en-US" dirty="0"/>
              <a:t>Egyptian president, Gamal Abdel Nasser, nationalized the </a:t>
            </a:r>
            <a:r>
              <a:rPr lang="en-US" b="1" dirty="0"/>
              <a:t>Suez Canal</a:t>
            </a:r>
            <a:r>
              <a:rPr lang="en-US" dirty="0"/>
              <a:t>. </a:t>
            </a:r>
          </a:p>
          <a:p>
            <a:r>
              <a:rPr lang="en-US" dirty="0"/>
              <a:t>The Suez Canal crisis threatened flow of Middle Eastern oil to Europe.  </a:t>
            </a:r>
          </a:p>
          <a:p>
            <a:endParaRPr lang="en-US" dirty="0"/>
          </a:p>
        </p:txBody>
      </p:sp>
    </p:spTree>
    <p:extLst>
      <p:ext uri="{BB962C8B-B14F-4D97-AF65-F5344CB8AC3E}">
        <p14:creationId xmlns:p14="http://schemas.microsoft.com/office/powerpoint/2010/main" val="329597306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Discuss the Eisenhower Doctrine</a:t>
            </a:r>
            <a:endParaRPr lang="en-US" dirty="0"/>
          </a:p>
        </p:txBody>
      </p:sp>
    </p:spTree>
    <p:extLst>
      <p:ext uri="{BB962C8B-B14F-4D97-AF65-F5344CB8AC3E}">
        <p14:creationId xmlns:p14="http://schemas.microsoft.com/office/powerpoint/2010/main" val="41402691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stated that a country could ask for military support from the United States if it was threatened by another country. It was based on a speech President Eisenhower gave to Congress and was a warning to the Soviet Union. </a:t>
            </a:r>
          </a:p>
          <a:p>
            <a:r>
              <a:rPr lang="en-US" dirty="0"/>
              <a:t>Once the Central Intelligence Agency was established, it proved to be a great source of America’s information during the Cold War with the Soviet Union. </a:t>
            </a:r>
            <a:endParaRPr lang="en-US" dirty="0" smtClean="0"/>
          </a:p>
          <a:p>
            <a:pPr lvl="1"/>
            <a:r>
              <a:rPr lang="en-US" dirty="0" smtClean="0"/>
              <a:t>Carrying out secret operations in other countries</a:t>
            </a:r>
            <a:endParaRPr lang="en-US" dirty="0"/>
          </a:p>
          <a:p>
            <a:endParaRPr lang="en-US" dirty="0"/>
          </a:p>
        </p:txBody>
      </p:sp>
    </p:spTree>
    <p:extLst>
      <p:ext uri="{BB962C8B-B14F-4D97-AF65-F5344CB8AC3E}">
        <p14:creationId xmlns:p14="http://schemas.microsoft.com/office/powerpoint/2010/main" val="31795133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4</a:t>
            </a:r>
            <a:endParaRPr lang="en-US" dirty="0"/>
          </a:p>
        </p:txBody>
      </p:sp>
      <p:sp>
        <p:nvSpPr>
          <p:cNvPr id="3" name="Content Placeholder 2"/>
          <p:cNvSpPr>
            <a:spLocks noGrp="1"/>
          </p:cNvSpPr>
          <p:nvPr>
            <p:ph idx="1"/>
          </p:nvPr>
        </p:nvSpPr>
        <p:spPr/>
        <p:txBody>
          <a:bodyPr/>
          <a:lstStyle/>
          <a:p>
            <a:r>
              <a:rPr lang="en-US" dirty="0" smtClean="0"/>
              <a:t>What steps did Truman take to investigate communist influence in the United States?</a:t>
            </a:r>
            <a:endParaRPr lang="en-US" dirty="0"/>
          </a:p>
        </p:txBody>
      </p:sp>
    </p:spTree>
    <p:extLst>
      <p:ext uri="{BB962C8B-B14F-4D97-AF65-F5344CB8AC3E}">
        <p14:creationId xmlns:p14="http://schemas.microsoft.com/office/powerpoint/2010/main" val="7419515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Red Scare: went deeper at wider then the one in 1919-1920.</a:t>
            </a:r>
          </a:p>
          <a:p>
            <a:r>
              <a:rPr lang="en-US" dirty="0"/>
              <a:t>The term Red Scare is used to describe periods of extreme anti-communism in the United States. "Red" comes from the color of the Soviet Union flag. "Scare" comes from the fact that many people were scared that communism would come to the United States. </a:t>
            </a:r>
          </a:p>
          <a:p>
            <a:endParaRPr lang="en-US" dirty="0"/>
          </a:p>
        </p:txBody>
      </p:sp>
    </p:spTree>
    <p:extLst>
      <p:ext uri="{BB962C8B-B14F-4D97-AF65-F5344CB8AC3E}">
        <p14:creationId xmlns:p14="http://schemas.microsoft.com/office/powerpoint/2010/main" val="108519202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200" b="1" dirty="0"/>
              <a:t>Federal Employee Loyalty Program March 1947</a:t>
            </a:r>
          </a:p>
          <a:p>
            <a:pPr lvl="1"/>
            <a:r>
              <a:rPr lang="en-US" sz="3200" dirty="0"/>
              <a:t>The order established the first general loyalty program in the United States, designed to root out communist influence in the U.S. federal government.</a:t>
            </a:r>
          </a:p>
          <a:p>
            <a:r>
              <a:rPr lang="en-US" sz="3200" b="1" dirty="0"/>
              <a:t>Smith Act</a:t>
            </a:r>
          </a:p>
          <a:p>
            <a:pPr lvl="1"/>
            <a:r>
              <a:rPr lang="en-US" sz="3200" dirty="0"/>
              <a:t>1940 U.S. federal law passed in 1940 that made it a criminal offense to advocate the violent overthrow of the government or to organize or be a member of any group or society devoted to such advocacy.</a:t>
            </a:r>
          </a:p>
          <a:p>
            <a:endParaRPr lang="en-US" dirty="0"/>
          </a:p>
        </p:txBody>
      </p:sp>
    </p:spTree>
    <p:extLst>
      <p:ext uri="{BB962C8B-B14F-4D97-AF65-F5344CB8AC3E}">
        <p14:creationId xmlns:p14="http://schemas.microsoft.com/office/powerpoint/2010/main" val="6478146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House Un American Activities Committee (HUAC)</a:t>
            </a:r>
          </a:p>
          <a:p>
            <a:r>
              <a:rPr lang="en-US" dirty="0"/>
              <a:t>was an investigative committee of the United States House of Representatives. The HUAC was created in 1938 to investigate alleged disloyalty and subversive activities on the part of private citizens, public employees, and those organizations suspected of having communist ties.</a:t>
            </a:r>
          </a:p>
          <a:p>
            <a:endParaRPr lang="en-US" dirty="0"/>
          </a:p>
        </p:txBody>
      </p:sp>
    </p:spTree>
    <p:extLst>
      <p:ext uri="{BB962C8B-B14F-4D97-AF65-F5344CB8AC3E}">
        <p14:creationId xmlns:p14="http://schemas.microsoft.com/office/powerpoint/2010/main" val="128072437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Case of Oppenheimer</a:t>
            </a:r>
            <a:endParaRPr lang="en-US" dirty="0"/>
          </a:p>
        </p:txBody>
      </p:sp>
    </p:spTree>
    <p:extLst>
      <p:ext uri="{BB962C8B-B14F-4D97-AF65-F5344CB8AC3E}">
        <p14:creationId xmlns:p14="http://schemas.microsoft.com/office/powerpoint/2010/main" val="40113451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Distinguish loyalty from disloyalty.</a:t>
            </a:r>
          </a:p>
          <a:p>
            <a:r>
              <a:rPr lang="en-US" dirty="0"/>
              <a:t>WWII he led the Manhattan Project developing atomic bomb</a:t>
            </a:r>
          </a:p>
          <a:p>
            <a:r>
              <a:rPr lang="en-US" dirty="0"/>
              <a:t>Chairmen of Committee of the US Atomic Energy Commission.</a:t>
            </a:r>
          </a:p>
          <a:p>
            <a:r>
              <a:rPr lang="en-US" dirty="0"/>
              <a:t>Had ties to people who belonged to the Communist Party.</a:t>
            </a:r>
          </a:p>
          <a:p>
            <a:endParaRPr lang="en-US" dirty="0"/>
          </a:p>
        </p:txBody>
      </p:sp>
    </p:spTree>
    <p:extLst>
      <p:ext uri="{BB962C8B-B14F-4D97-AF65-F5344CB8AC3E}">
        <p14:creationId xmlns:p14="http://schemas.microsoft.com/office/powerpoint/2010/main" val="1605636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Alger Hiss</a:t>
            </a:r>
          </a:p>
          <a:p>
            <a:r>
              <a:rPr lang="en-US" dirty="0" err="1" smtClean="0"/>
              <a:t>Rosenburgs</a:t>
            </a:r>
            <a:endParaRPr lang="en-US" dirty="0"/>
          </a:p>
        </p:txBody>
      </p:sp>
    </p:spTree>
    <p:extLst>
      <p:ext uri="{BB962C8B-B14F-4D97-AF65-F5344CB8AC3E}">
        <p14:creationId xmlns:p14="http://schemas.microsoft.com/office/powerpoint/2010/main" val="1118788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Capitalism (economic principal) and democracy (political). </a:t>
            </a:r>
          </a:p>
          <a:p>
            <a:r>
              <a:rPr lang="en-US" dirty="0" smtClean="0"/>
              <a:t>Private ownership</a:t>
            </a:r>
          </a:p>
          <a:p>
            <a:r>
              <a:rPr lang="en-US" dirty="0" smtClean="0"/>
              <a:t>Supply and demand determine the direction of the market.</a:t>
            </a:r>
          </a:p>
          <a:p>
            <a:r>
              <a:rPr lang="en-US" dirty="0" smtClean="0"/>
              <a:t>Entrepreneurship is encouraged. </a:t>
            </a:r>
          </a:p>
          <a:p>
            <a:r>
              <a:rPr lang="en-US" dirty="0" smtClean="0"/>
              <a:t>Freedom for all </a:t>
            </a:r>
          </a:p>
          <a:p>
            <a:r>
              <a:rPr lang="en-US" dirty="0" smtClean="0"/>
              <a:t>Freedom of production: what to produce and how much to produce without government intervention. </a:t>
            </a:r>
            <a:endParaRPr lang="en-US" dirty="0"/>
          </a:p>
        </p:txBody>
      </p:sp>
    </p:spTree>
    <p:extLst>
      <p:ext uri="{BB962C8B-B14F-4D97-AF65-F5344CB8AC3E}">
        <p14:creationId xmlns:p14="http://schemas.microsoft.com/office/powerpoint/2010/main" val="383622204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hearings before the House Un-American Activities Committee (HUAC), Whittaker Chambers (as an American editor who denounced his Communist spying and became respected by the American Conservative movement during the </a:t>
            </a:r>
            <a:r>
              <a:rPr lang="en-US" dirty="0" smtClean="0"/>
              <a:t>1950s)</a:t>
            </a:r>
          </a:p>
          <a:p>
            <a:pPr lvl="1"/>
            <a:r>
              <a:rPr lang="en-US" dirty="0" smtClean="0"/>
              <a:t> </a:t>
            </a:r>
            <a:r>
              <a:rPr lang="en-US" dirty="0"/>
              <a:t>accuses former State Department official Alger Hiss of being a communist and a spy for the Soviet Union. </a:t>
            </a:r>
            <a:endParaRPr lang="en-US" dirty="0" smtClean="0"/>
          </a:p>
          <a:p>
            <a:pPr lvl="1"/>
            <a:r>
              <a:rPr lang="en-US" dirty="0" smtClean="0"/>
              <a:t>The </a:t>
            </a:r>
            <a:r>
              <a:rPr lang="en-US" dirty="0"/>
              <a:t>accusation set into motion a series of events that eventually resulted in the trial and conviction of Hiss for perjury. </a:t>
            </a:r>
          </a:p>
          <a:p>
            <a:endParaRPr lang="en-US" dirty="0"/>
          </a:p>
        </p:txBody>
      </p:sp>
    </p:spTree>
    <p:extLst>
      <p:ext uri="{BB962C8B-B14F-4D97-AF65-F5344CB8AC3E}">
        <p14:creationId xmlns:p14="http://schemas.microsoft.com/office/powerpoint/2010/main" val="10397287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Julius and Ethel Rosenberg, a married couple convicted of conspiracy to commit espionage in 1951, are put to death in the electric chair. The execution marked the dramatic finale of the most controversial espionage case of the Cold War. </a:t>
            </a:r>
          </a:p>
          <a:p>
            <a:r>
              <a:rPr lang="en-US" dirty="0"/>
              <a:t>Julius was arrested in July 1950, and Ethel in August of that same year, on the charge of conspiracy to commit espionage. Specifically, they were accused of heading a spy ring that passed top-secret information concerning the atomic bomb to the Soviet Union. The </a:t>
            </a:r>
            <a:r>
              <a:rPr lang="en-US" dirty="0" err="1"/>
              <a:t>Rosenbergs</a:t>
            </a:r>
            <a:r>
              <a:rPr lang="en-US" dirty="0"/>
              <a:t> vigorously protested their innocence, but after a brief trial in March 1951 they were convicted. </a:t>
            </a:r>
          </a:p>
          <a:p>
            <a:r>
              <a:rPr lang="en-US" dirty="0"/>
              <a:t>On April 5, 1951, a judge sentenced them to death.</a:t>
            </a:r>
          </a:p>
        </p:txBody>
      </p:sp>
    </p:spTree>
    <p:extLst>
      <p:ext uri="{BB962C8B-B14F-4D97-AF65-F5344CB8AC3E}">
        <p14:creationId xmlns:p14="http://schemas.microsoft.com/office/powerpoint/2010/main" val="281423229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accusations did McCarthy make?</a:t>
            </a:r>
            <a:endParaRPr lang="en-US" dirty="0"/>
          </a:p>
        </p:txBody>
      </p:sp>
    </p:spTree>
    <p:extLst>
      <p:ext uri="{BB962C8B-B14F-4D97-AF65-F5344CB8AC3E}">
        <p14:creationId xmlns:p14="http://schemas.microsoft.com/office/powerpoint/2010/main" val="36922471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Wisconsin senator charged that the state Department was infested with communist agents. </a:t>
            </a:r>
          </a:p>
          <a:p>
            <a:r>
              <a:rPr lang="en-US" dirty="0"/>
              <a:t>Used this tactic to get reelected a second term.</a:t>
            </a:r>
          </a:p>
          <a:p>
            <a:r>
              <a:rPr lang="en-US" dirty="0"/>
              <a:t>McCarthyism is the practice of making accusations of subversion or treason without proper regard for evidence. </a:t>
            </a:r>
            <a:endParaRPr lang="en-US" dirty="0" smtClean="0"/>
          </a:p>
          <a:p>
            <a:r>
              <a:rPr lang="en-US" dirty="0" smtClean="0"/>
              <a:t>The </a:t>
            </a:r>
            <a:r>
              <a:rPr lang="en-US" dirty="0"/>
              <a:t>term refers to U.S. Senator Joseph McCarthy and has its origins in the period in the United States known as the Second Red Scare, lasting roughly from 1947 to 1956 and characterized by heightened political repression as well as a campaign spreading fear of influence on American institutions and of espionage by Soviet agents.</a:t>
            </a:r>
          </a:p>
          <a:p>
            <a:endParaRPr lang="en-US" dirty="0"/>
          </a:p>
        </p:txBody>
      </p:sp>
    </p:spTree>
    <p:extLst>
      <p:ext uri="{BB962C8B-B14F-4D97-AF65-F5344CB8AC3E}">
        <p14:creationId xmlns:p14="http://schemas.microsoft.com/office/powerpoint/2010/main" val="163420804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led to McCarthy being censored by the U.S. Senate?</a:t>
            </a:r>
          </a:p>
          <a:p>
            <a:endParaRPr lang="en-US" dirty="0"/>
          </a:p>
        </p:txBody>
      </p:sp>
    </p:spTree>
    <p:extLst>
      <p:ext uri="{BB962C8B-B14F-4D97-AF65-F5344CB8AC3E}">
        <p14:creationId xmlns:p14="http://schemas.microsoft.com/office/powerpoint/2010/main" val="214315362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Army leaders resisted his claims (communist)</a:t>
            </a:r>
          </a:p>
          <a:p>
            <a:r>
              <a:rPr lang="en-US" dirty="0" smtClean="0"/>
              <a:t>American public saw on TV his bullying tactics and he </a:t>
            </a:r>
            <a:r>
              <a:rPr lang="en-US" smtClean="0"/>
              <a:t>lost support</a:t>
            </a:r>
            <a:endParaRPr lang="en-US" dirty="0"/>
          </a:p>
        </p:txBody>
      </p:sp>
    </p:spTree>
    <p:extLst>
      <p:ext uri="{BB962C8B-B14F-4D97-AF65-F5344CB8AC3E}">
        <p14:creationId xmlns:p14="http://schemas.microsoft.com/office/powerpoint/2010/main" val="759254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Describe Soviet Union government</a:t>
            </a:r>
            <a:endParaRPr lang="en-US" dirty="0"/>
          </a:p>
        </p:txBody>
      </p:sp>
    </p:spTree>
    <p:extLst>
      <p:ext uri="{BB962C8B-B14F-4D97-AF65-F5344CB8AC3E}">
        <p14:creationId xmlns:p14="http://schemas.microsoft.com/office/powerpoint/2010/main" val="15783791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Dictatorship. Under Joseph Stalin the communist party made all key economic, political, and military decisions. Citizens could not worship as they pleased, own private property or express views freely. </a:t>
            </a:r>
          </a:p>
          <a:p>
            <a:r>
              <a:rPr lang="en-US" dirty="0" smtClean="0"/>
              <a:t>Failure to do so could result in imprisonment or death. </a:t>
            </a:r>
            <a:endParaRPr lang="en-US" dirty="0"/>
          </a:p>
        </p:txBody>
      </p:sp>
    </p:spTree>
    <p:extLst>
      <p:ext uri="{BB962C8B-B14F-4D97-AF65-F5344CB8AC3E}">
        <p14:creationId xmlns:p14="http://schemas.microsoft.com/office/powerpoint/2010/main" val="19363586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Countries remaining under Soviet control at the end of WWII:</a:t>
            </a:r>
            <a:endParaRPr lang="en-US" dirty="0"/>
          </a:p>
        </p:txBody>
      </p:sp>
    </p:spTree>
    <p:extLst>
      <p:ext uri="{BB962C8B-B14F-4D97-AF65-F5344CB8AC3E}">
        <p14:creationId xmlns:p14="http://schemas.microsoft.com/office/powerpoint/2010/main" val="35300284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425</TotalTime>
  <Words>2353</Words>
  <Application>Microsoft Office PowerPoint</Application>
  <PresentationFormat>Widescreen</PresentationFormat>
  <Paragraphs>148</Paragraphs>
  <Slides>65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65</vt:i4>
      </vt:variant>
    </vt:vector>
  </HeadingPairs>
  <TitlesOfParts>
    <vt:vector size="69" baseType="lpstr">
      <vt:lpstr>Arial</vt:lpstr>
      <vt:lpstr>Calibri</vt:lpstr>
      <vt:lpstr>Calibri Light</vt:lpstr>
      <vt:lpstr>Office Theme</vt:lpstr>
      <vt:lpstr>25 Test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Section 2: Korean War</vt:lpstr>
      <vt:lpstr>PowerPoint Presentation</vt:lpstr>
      <vt:lpstr>PowerPoint Presentation</vt:lpstr>
      <vt:lpstr>Americans Fight in Korea</vt:lpstr>
      <vt:lpstr>PowerPoint Presentation</vt:lpstr>
      <vt:lpstr>PowerPoint Presentation</vt:lpstr>
      <vt:lpstr>PowerPoint Presentation</vt:lpstr>
      <vt:lpstr>PowerPoint Presentation</vt:lpstr>
      <vt:lpstr>China Forces a Stalemate</vt:lpstr>
      <vt:lpstr>PowerPoint Presentation</vt:lpstr>
      <vt:lpstr>PowerPoint Presentation</vt:lpstr>
      <vt:lpstr>Section 3 The Cold War Expands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Section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25 Test</dc:title>
  <dc:creator>User</dc:creator>
  <cp:lastModifiedBy>User</cp:lastModifiedBy>
  <cp:revision>17</cp:revision>
  <dcterms:created xsi:type="dcterms:W3CDTF">2018-10-19T14:20:13Z</dcterms:created>
  <dcterms:modified xsi:type="dcterms:W3CDTF">2018-10-23T18:32:55Z</dcterms:modified>
</cp:coreProperties>
</file>